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8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8" r:id="rId11"/>
    <p:sldId id="309" r:id="rId12"/>
    <p:sldId id="310" r:id="rId13"/>
    <p:sldId id="311" r:id="rId14"/>
    <p:sldId id="315" r:id="rId15"/>
    <p:sldId id="317" r:id="rId16"/>
    <p:sldId id="318" r:id="rId17"/>
    <p:sldId id="319" r:id="rId18"/>
    <p:sldId id="368" r:id="rId19"/>
    <p:sldId id="322" r:id="rId20"/>
    <p:sldId id="323" r:id="rId21"/>
    <p:sldId id="324" r:id="rId22"/>
    <p:sldId id="325" r:id="rId23"/>
    <p:sldId id="327" r:id="rId24"/>
    <p:sldId id="328" r:id="rId25"/>
    <p:sldId id="329" r:id="rId26"/>
    <p:sldId id="331" r:id="rId27"/>
    <p:sldId id="369" r:id="rId28"/>
    <p:sldId id="333" r:id="rId29"/>
    <p:sldId id="334" r:id="rId30"/>
    <p:sldId id="335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D7775-7239-43C6-A5AC-5A1358D92719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8D6BE-3D28-4560-9330-769B2A9A56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73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</a:t>
            </a:fld>
            <a:endParaRPr lang="pt-B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EB18-FA27-2DA9-2E42-C1107A48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13CC5-435D-913E-1436-66CBF215A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3A13F-5AD0-F0B0-C0D2-A7FC4EEC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51061-721B-AA80-AF2C-53AA6589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A823F-A4AF-2BBE-2AE6-044DAFA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11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674B-4C9B-089A-9516-7A84203C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3ECFB-3C97-7C37-098B-15A4865B1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BE139-D3BC-8BDB-F288-B94CDAA8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E558C-70B4-F9A1-25A4-9EEAA254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51185-362F-D337-53DE-0B8EF64D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78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C1D8BE-D18A-4A65-C49A-E2C55007A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F51B9-3AF1-17C8-A942-D0213AA85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4F43A-2925-0A07-3FEF-A00ADE75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CA3B1-D6B0-DD05-3E5A-28D144C2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6F7B0-6B33-63C8-72CA-EFC50A6F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432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8317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069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FFAF-6CA0-2ADB-FDF2-625B63B6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D3A-ABBA-3EA7-E861-929E37D6D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873E5-E4A1-F723-15D0-411E020B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F88F5-4F65-6897-6F5E-AA03EF06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6DAC-B612-FE03-904C-4C24B99D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068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6199-485B-838C-167A-1DC93B24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F2B87-3933-7A98-52A9-6C56FAEB0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19A3-7CD8-2AB9-7C1D-A9D2192E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5FF08-32F5-D053-EE27-A0DA9D91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1DE53-48A1-D95C-D1FA-5DF92F08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17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92CD-1B3D-0325-7C72-20F2C469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9760-89FF-590D-9018-59C82C195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4AFB9-2290-DB7A-93B3-11A8F3271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23783-574E-5C7B-A222-431631B1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715D5-46E3-517B-C655-3470F289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39D11-1AA5-7BF3-32DB-08BF69ED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02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8387-6824-E628-6E57-48249B0E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066F1-5E07-8747-C175-E114EFFCE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EABA5-56F8-986C-AFBE-F73B600FE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E5BB4-21C5-F834-ACA9-C9B1D03BA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B6038-F5C6-37D5-CD10-A0101ED7C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50085-2CF1-1234-4120-CAD5F447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5EE29-E7DA-6464-31D4-DE3843396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FF6A8E-8AE4-8B3B-DA30-EA8197B5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06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0AB1-179E-EDE8-3CC8-44676FA4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7627A2-787E-1091-3C82-9BD6217D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E86CF-0F2B-7D05-118A-51B96621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9784A-C899-AA00-DEDB-9AAE7E36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40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B08C8-5A4D-1A84-C744-8924C16E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342C1-8DCD-DAF7-2CE9-B6DBEC4C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C716B-64BB-A410-0E7E-2D79B7D7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16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D778-2C09-2D35-17DB-65E42515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FBAF4-AF16-AC47-B7FD-CE63CC9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4AA88-2D43-40C9-C5FD-2FF3F3850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2A89A-74E8-38C9-B99F-324EC4BF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D3103-EA15-2E83-E16B-C5064A05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CFB4D-4693-2BC7-8CD6-88C0D94F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65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E2CD-F641-18F3-14AC-392B00E4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B1B62-2E02-AC63-7AF4-7D6356E64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37A4-B5B8-7ED9-02F1-51C9E1877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2500A-82F0-23BE-2D7A-CBD57DF1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8FAC-FC20-0BAE-9D2F-4E10D742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4CBA4-468D-8257-793F-B3424223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3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AB551-979D-F8D8-D76E-05D81F7A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D0A0B-4ABB-09E9-4073-86F57CF8A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97ED7-39D6-7044-3B81-B31C36407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3587-A082-4886-A378-5901AF8ADF1C}" type="datetimeFigureOut">
              <a:rPr lang="pt-BR" smtClean="0"/>
              <a:t>25/07/2024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1DE9A-5B39-76ED-9A0C-EB57594EB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EFB20-A7CB-DF5A-417A-FE8148E62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EAD49-09A8-4EAF-B0CD-A09548ECFD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74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NULL" TargetMode="External"/><Relationship Id="rId6" Type="http://schemas.openxmlformats.org/officeDocument/2006/relationships/image" Target="../media/image38.jpeg"/><Relationship Id="rId11" Type="http://schemas.openxmlformats.org/officeDocument/2006/relationships/image" Target="../media/image42.jpe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214949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267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667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bg1"/>
                </a:solidFill>
              </a:rPr>
              <a:pPr/>
              <a:t>1</a:t>
            </a:fld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579509"/>
            <a:ext cx="12192000" cy="5278491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5" y="500042"/>
            <a:ext cx="5131587" cy="207167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571462" y="2071679"/>
            <a:ext cx="9048813" cy="714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52464" y="2214555"/>
            <a:ext cx="933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2400" dirty="0"/>
            </a:b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90697" y="1032148"/>
            <a:ext cx="8572560" cy="148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4533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2000241"/>
            <a:ext cx="10668032" cy="913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609585" indent="-609585"/>
            <a:r>
              <a:rPr lang="pt-BR" sz="2667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609585" indent="-609585"/>
            <a:r>
              <a:rPr lang="pt-BR" sz="2667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3382" y="3122545"/>
            <a:ext cx="8885383" cy="373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761963" y="5715017"/>
            <a:ext cx="371477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476211" y="5857893"/>
            <a:ext cx="371477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95208" y="6000769"/>
            <a:ext cx="371477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47D1FAE-3D98-D3E6-A1EB-A793EA032CC2}"/>
              </a:ext>
            </a:extLst>
          </p:cNvPr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Atenção Visual...</a:t>
            </a:r>
            <a:endParaRPr sz="48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3" y="2250197"/>
            <a:ext cx="9329303" cy="4525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5048243" y="1316018"/>
            <a:ext cx="5524539" cy="6429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933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bg1"/>
                </a:solidFill>
              </a:rPr>
              <a:pPr/>
              <a:t>11</a:t>
            </a:fld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143494" y="1285861"/>
            <a:ext cx="61912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67" dirty="0">
                <a:latin typeface="Arial Narrow" pitchFamily="34" charset="0"/>
              </a:rPr>
              <a:t>Percepção </a:t>
            </a:r>
            <a:r>
              <a:rPr lang="pt-BR" sz="2667" b="1" dirty="0">
                <a:latin typeface="Arial Narrow" pitchFamily="34" charset="0"/>
              </a:rPr>
              <a:t>externa</a:t>
            </a:r>
            <a:r>
              <a:rPr lang="pt-BR" sz="2667" dirty="0">
                <a:latin typeface="Arial Narrow" pitchFamily="34" charset="0"/>
              </a:rPr>
              <a:t> + percepção</a:t>
            </a:r>
            <a:r>
              <a:rPr lang="pt-BR" sz="2667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4190987" y="1785925"/>
            <a:ext cx="762005" cy="50006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72009"/>
            <a:ext cx="24892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2381224" y="3214685"/>
            <a:ext cx="3225840" cy="135732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40800" y="4438672"/>
            <a:ext cx="2798619" cy="1990725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6953256" y="3286125"/>
            <a:ext cx="342902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6364" y="1370379"/>
            <a:ext cx="11360800" cy="4555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667" b="1" dirty="0"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667" dirty="0"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667" dirty="0"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bg1"/>
                </a:solidFill>
              </a:rPr>
              <a:pPr/>
              <a:t>12</a:t>
            </a:fld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7242" y="3000372"/>
            <a:ext cx="7161249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61" y="2928934"/>
            <a:ext cx="4000528" cy="264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571461" y="5689758"/>
            <a:ext cx="4000528" cy="35719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Arial Narrow" pitchFamily="34" charset="0"/>
              </a:rPr>
              <a:t>Figura 28: </a:t>
            </a:r>
            <a:r>
              <a:rPr lang="pt-BR" sz="2400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6477003" y="5643578"/>
            <a:ext cx="4000528" cy="35719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Arial Narrow" pitchFamily="34" charset="0"/>
              </a:rPr>
              <a:t>Figura 29: </a:t>
            </a:r>
            <a:r>
              <a:rPr lang="pt-BR" sz="2400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2491" y="4500571"/>
            <a:ext cx="1714512" cy="1285884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3333731" y="4071942"/>
            <a:ext cx="2000264" cy="6429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429773" y="1000108"/>
            <a:ext cx="2666976" cy="1522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9266454" y="1503565"/>
            <a:ext cx="478223" cy="251539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3791744" y="476673"/>
            <a:ext cx="5376597" cy="6667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3733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10032439" y="0"/>
            <a:ext cx="2155956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8277" y="6412393"/>
            <a:ext cx="2540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120000" tIns="62400" rIns="120000" bIns="62400" anchor="b"/>
          <a:lstStyle/>
          <a:p>
            <a:pPr>
              <a:buClr>
                <a:srgbClr val="404176"/>
              </a:buClr>
              <a:tabLst>
                <a:tab pos="0" algn="l"/>
                <a:tab pos="596885" algn="l"/>
                <a:tab pos="1195887" algn="l"/>
                <a:tab pos="1794888" algn="l"/>
                <a:tab pos="2393891" algn="l"/>
                <a:tab pos="2992892" algn="l"/>
                <a:tab pos="3591894" algn="l"/>
                <a:tab pos="4190895" algn="l"/>
                <a:tab pos="4789898" algn="l"/>
                <a:tab pos="5388899" algn="l"/>
                <a:tab pos="5987901" algn="l"/>
                <a:tab pos="6586902" algn="l"/>
                <a:tab pos="7185904" algn="l"/>
                <a:tab pos="7784905" algn="l"/>
                <a:tab pos="8383908" algn="l"/>
                <a:tab pos="8982909" algn="l"/>
                <a:tab pos="9581911" algn="l"/>
                <a:tab pos="10180912" algn="l"/>
                <a:tab pos="10779914" algn="l"/>
                <a:tab pos="11378916" algn="l"/>
                <a:tab pos="11977918" algn="l"/>
              </a:tabLst>
            </a:pPr>
            <a:endParaRPr lang="pt-BR" sz="1867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" y="2"/>
            <a:ext cx="11144249" cy="883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4800" i="1" dirty="0">
                <a:latin typeface="Arial" charset="0"/>
              </a:rPr>
            </a:br>
            <a:endParaRPr lang="en-US" sz="4800" i="1" dirty="0">
              <a:latin typeface="Arial" charset="0"/>
            </a:endParaRPr>
          </a:p>
          <a:p>
            <a:endParaRPr lang="en-US" sz="2667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80960" y="1052736"/>
            <a:ext cx="11525331" cy="1692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67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667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667" dirty="0">
                <a:latin typeface="Arial Narrow" pitchFamily="34" charset="0"/>
              </a:rPr>
              <a:t> Detecção de falhas de controle autônomo.</a:t>
            </a:r>
            <a:endParaRPr lang="pt-BR" sz="2667" i="1" dirty="0">
              <a:latin typeface="Arial Narrow" pitchFamily="34" charset="0"/>
            </a:endParaRPr>
          </a:p>
          <a:p>
            <a:endParaRPr lang="pt-BR" sz="2400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bg1"/>
                </a:solidFill>
              </a:rPr>
              <a:pPr/>
              <a:t>13</a:t>
            </a:fld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76" y="2478947"/>
            <a:ext cx="8317137" cy="44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12192000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381752" y="3786192"/>
            <a:ext cx="523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 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4344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61963" y="857233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Arial Narrow" pitchFamily="34" charset="0"/>
              </a:rPr>
              <a:t>Resultados para oclusão de imagens </a:t>
            </a:r>
            <a:endParaRPr lang="pt-BR" sz="32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3041" y="-1"/>
            <a:ext cx="5648961" cy="691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613" y="1714169"/>
            <a:ext cx="6150371" cy="16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476211" y="3286124"/>
            <a:ext cx="6667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 Narrow" pitchFamily="34" charset="0"/>
              </a:rPr>
              <a:t>Figure 6: </a:t>
            </a:r>
            <a:r>
              <a:rPr lang="en-US" sz="2400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sz="2400" dirty="0">
                <a:latin typeface="Arial Narrow" pitchFamily="34" charset="0"/>
              </a:rPr>
            </a:br>
            <a:r>
              <a:rPr lang="en-US" sz="2400" dirty="0">
                <a:latin typeface="Arial Narrow" pitchFamily="34" charset="0"/>
              </a:rPr>
              <a:t>and (c) problem of occlusion [4]</a:t>
            </a:r>
            <a:br>
              <a:rPr lang="en-US" sz="2400" dirty="0"/>
            </a:br>
            <a:endParaRPr lang="pt-BR" sz="2400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344480" y="938807"/>
            <a:ext cx="11360800" cy="763600"/>
          </a:xfrm>
        </p:spPr>
        <p:txBody>
          <a:bodyPr>
            <a:norm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9"/>
            <a:ext cx="10420387" cy="2143140"/>
          </a:xfrm>
        </p:spPr>
        <p:txBody>
          <a:bodyPr>
            <a:normAutofit/>
          </a:bodyPr>
          <a:lstStyle/>
          <a:p>
            <a:r>
              <a:rPr lang="pt-BR" sz="3733" dirty="0"/>
              <a:t> </a:t>
            </a:r>
            <a:endParaRPr lang="pt-BR" sz="3733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333467" y="1071547"/>
            <a:ext cx="8667811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96505" y="244982"/>
            <a:ext cx="8286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atin typeface="Arial Narrow" pitchFamily="34" charset="0"/>
              </a:rPr>
              <a:t>Visão 2D – </a:t>
            </a:r>
            <a:r>
              <a:rPr lang="pt-BR" sz="4800" b="1" i="1" dirty="0">
                <a:latin typeface="Arial Narrow" pitchFamily="34" charset="0"/>
              </a:rPr>
              <a:t>CNN </a:t>
            </a:r>
            <a:r>
              <a:rPr lang="pt-BR" sz="4800" b="1" i="1" dirty="0" err="1">
                <a:latin typeface="Arial Narrow" pitchFamily="34" charset="0"/>
              </a:rPr>
              <a:t>Segnet</a:t>
            </a:r>
            <a:endParaRPr lang="pt-BR" sz="4800" b="1" i="1" dirty="0"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0009" y="3035645"/>
            <a:ext cx="9144064" cy="2870449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83" y="4239626"/>
            <a:ext cx="1333509" cy="147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267" y="3714752"/>
            <a:ext cx="2667019" cy="2000264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10001277" y="3857628"/>
            <a:ext cx="1428760" cy="5715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9620275" y="4429133"/>
            <a:ext cx="1714512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43339" y="2348880"/>
            <a:ext cx="9793141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pt-BR" sz="2933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933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9"/>
            <a:ext cx="10420387" cy="2143140"/>
          </a:xfrm>
        </p:spPr>
        <p:txBody>
          <a:bodyPr>
            <a:normAutofit/>
          </a:bodyPr>
          <a:lstStyle/>
          <a:p>
            <a:r>
              <a:rPr lang="pt-BR" sz="3733" dirty="0"/>
              <a:t> </a:t>
            </a:r>
            <a:endParaRPr lang="pt-BR" sz="3733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333467" y="1071547"/>
            <a:ext cx="8667811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12964" y="421590"/>
            <a:ext cx="8286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 dirty="0" err="1">
                <a:latin typeface="Arial Narrow" pitchFamily="34" charset="0"/>
              </a:rPr>
              <a:t>Deep</a:t>
            </a:r>
            <a:r>
              <a:rPr lang="pt-BR" sz="4800" b="1" i="1" dirty="0"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12192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239349" y="6021289"/>
            <a:ext cx="96010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hlinkClick r:id="rId4"/>
              </a:rPr>
              <a:t>https://www.facebook.com/playgroundenglish/videos/538920679774600/</a:t>
            </a:r>
            <a:r>
              <a:rPr lang="en-US" sz="2133" dirty="0"/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94375"/>
            <a:ext cx="7344139" cy="5508104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17" y="2"/>
            <a:ext cx="4175784" cy="23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8279909" y="2367689"/>
            <a:ext cx="3648404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hlinkClick r:id="rId7"/>
              </a:rPr>
              <a:t>http://jacobsschool.ucsd.edu/news/news_releases/release.sfe?id=1883</a:t>
            </a:r>
            <a:r>
              <a:rPr lang="en-US" sz="1867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4931" y="2909721"/>
            <a:ext cx="4148669" cy="2247473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667" y="4651677"/>
            <a:ext cx="3461935" cy="220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4748692" y="6514328"/>
            <a:ext cx="416428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3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241" y="6409878"/>
            <a:ext cx="2252035" cy="398087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41" y="5134207"/>
            <a:ext cx="1397527" cy="8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844800" y="19934"/>
            <a:ext cx="4979392" cy="9131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C00000"/>
                </a:solidFill>
              </a:rPr>
              <a:t>Intelligent Robotic </a:t>
            </a:r>
            <a:r>
              <a:rPr lang="en-US" sz="2667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667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667" b="1" dirty="0">
                <a:solidFill>
                  <a:srgbClr val="C00000"/>
                </a:solidFill>
              </a:rPr>
              <a:t>2D Computer Vision + ML / DL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549433" y="3130933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>
              <a:spcBef>
                <a:spcPts val="1333"/>
              </a:spcBef>
              <a:buClr>
                <a:srgbClr val="000000"/>
              </a:buClr>
              <a:buSzPts val="1600"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77521" y="1756000"/>
            <a:ext cx="9838713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7333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7333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967" y="3334133"/>
            <a:ext cx="3477600" cy="34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10032439" y="0"/>
            <a:ext cx="2155956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8277" y="6412393"/>
            <a:ext cx="2540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120000" tIns="62400" rIns="120000" bIns="62400" anchor="b"/>
          <a:lstStyle/>
          <a:p>
            <a:pPr>
              <a:buClr>
                <a:srgbClr val="404176"/>
              </a:buClr>
              <a:tabLst>
                <a:tab pos="0" algn="l"/>
                <a:tab pos="596885" algn="l"/>
                <a:tab pos="1195887" algn="l"/>
                <a:tab pos="1794888" algn="l"/>
                <a:tab pos="2393891" algn="l"/>
                <a:tab pos="2992892" algn="l"/>
                <a:tab pos="3591894" algn="l"/>
                <a:tab pos="4190895" algn="l"/>
                <a:tab pos="4789898" algn="l"/>
                <a:tab pos="5388899" algn="l"/>
                <a:tab pos="5987901" algn="l"/>
                <a:tab pos="6586902" algn="l"/>
                <a:tab pos="7185904" algn="l"/>
                <a:tab pos="7784905" algn="l"/>
                <a:tab pos="8383908" algn="l"/>
                <a:tab pos="8982909" algn="l"/>
                <a:tab pos="9581911" algn="l"/>
                <a:tab pos="10180912" algn="l"/>
                <a:tab pos="10779914" algn="l"/>
                <a:tab pos="11378916" algn="l"/>
                <a:tab pos="11977918" algn="l"/>
              </a:tabLst>
            </a:pPr>
            <a:fld id="{F566B28C-5A49-4C22-9F61-B0E986B0616F}" type="slidenum">
              <a:rPr lang="pt-BR" sz="1867">
                <a:latin typeface="Arial Narrow" pitchFamily="34" charset="0"/>
              </a:rPr>
              <a:pPr>
                <a:buClr>
                  <a:srgbClr val="404176"/>
                </a:buClr>
                <a:tabLst>
                  <a:tab pos="0" algn="l"/>
                  <a:tab pos="596885" algn="l"/>
                  <a:tab pos="1195887" algn="l"/>
                  <a:tab pos="1794888" algn="l"/>
                  <a:tab pos="2393891" algn="l"/>
                  <a:tab pos="2992892" algn="l"/>
                  <a:tab pos="3591894" algn="l"/>
                  <a:tab pos="4190895" algn="l"/>
                  <a:tab pos="4789898" algn="l"/>
                  <a:tab pos="5388899" algn="l"/>
                  <a:tab pos="5987901" algn="l"/>
                  <a:tab pos="6586902" algn="l"/>
                  <a:tab pos="7185904" algn="l"/>
                  <a:tab pos="7784905" algn="l"/>
                  <a:tab pos="8383908" algn="l"/>
                  <a:tab pos="8982909" algn="l"/>
                  <a:tab pos="9581911" algn="l"/>
                  <a:tab pos="10180912" algn="l"/>
                  <a:tab pos="10779914" algn="l"/>
                  <a:tab pos="11378916" algn="l"/>
                  <a:tab pos="11977918" algn="l"/>
                </a:tabLst>
              </a:pPr>
              <a:t>19</a:t>
            </a:fld>
            <a:endParaRPr lang="pt-BR" sz="1867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" y="2"/>
            <a:ext cx="11144249" cy="883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4800" i="1" dirty="0">
                <a:latin typeface="Arial" charset="0"/>
              </a:rPr>
            </a:br>
            <a:endParaRPr lang="en-US" sz="4800" i="1" dirty="0">
              <a:latin typeface="Arial" charset="0"/>
            </a:endParaRPr>
          </a:p>
          <a:p>
            <a:endParaRPr lang="en-US" sz="2667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" y="1037743"/>
            <a:ext cx="12192000" cy="5137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6841" y="6102162"/>
            <a:ext cx="1293709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1298277" y="6309322"/>
            <a:ext cx="8893076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But also… Researchers hack a self-driving car by putting stickers on street signs</a:t>
            </a:r>
          </a:p>
          <a:p>
            <a:r>
              <a:rPr lang="en-US" sz="2133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91515" y="214291"/>
            <a:ext cx="38989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214949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667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bg1"/>
                </a:solidFill>
              </a:rPr>
              <a:pPr/>
              <a:t>2</a:t>
            </a:fld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00439"/>
            <a:ext cx="12192000" cy="265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09984" y="1214423"/>
            <a:ext cx="7620000" cy="2047876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18800" y="796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20000"/>
          </a:bodyPr>
          <a:lstStyle/>
          <a:p>
            <a:pPr defTabSz="1219170">
              <a:buClr>
                <a:schemeClr val="dk1"/>
              </a:buClr>
              <a:buSzPts val="2800"/>
              <a:defRPr/>
            </a:pPr>
            <a:endParaRPr lang="pt-BR" sz="4267" b="1" kern="0" dirty="0">
              <a:solidFill>
                <a:schemeClr val="dk1"/>
              </a:solidFill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5106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9648395" y="6381328"/>
            <a:ext cx="2540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120000" tIns="62400" rIns="120000" bIns="62400" anchor="b"/>
          <a:lstStyle/>
          <a:p>
            <a:pPr algn="r">
              <a:buClr>
                <a:srgbClr val="404176"/>
              </a:buClr>
              <a:tabLst>
                <a:tab pos="0" algn="l"/>
                <a:tab pos="596885" algn="l"/>
                <a:tab pos="1195887" algn="l"/>
                <a:tab pos="1794888" algn="l"/>
                <a:tab pos="2393891" algn="l"/>
                <a:tab pos="2992892" algn="l"/>
                <a:tab pos="3591894" algn="l"/>
                <a:tab pos="4190895" algn="l"/>
                <a:tab pos="4789898" algn="l"/>
                <a:tab pos="5388899" algn="l"/>
                <a:tab pos="5987901" algn="l"/>
                <a:tab pos="6586902" algn="l"/>
                <a:tab pos="7185904" algn="l"/>
                <a:tab pos="7784905" algn="l"/>
                <a:tab pos="8383908" algn="l"/>
                <a:tab pos="8982909" algn="l"/>
                <a:tab pos="9581911" algn="l"/>
                <a:tab pos="10180912" algn="l"/>
                <a:tab pos="10779914" algn="l"/>
                <a:tab pos="11378916" algn="l"/>
                <a:tab pos="11977918" algn="l"/>
              </a:tabLst>
            </a:pPr>
            <a:fld id="{F566B28C-5A49-4C22-9F61-B0E986B0616F}" type="slidenum">
              <a:rPr lang="pt-BR" sz="1867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tabLst>
                  <a:tab pos="0" algn="l"/>
                  <a:tab pos="596885" algn="l"/>
                  <a:tab pos="1195887" algn="l"/>
                  <a:tab pos="1794888" algn="l"/>
                  <a:tab pos="2393891" algn="l"/>
                  <a:tab pos="2992892" algn="l"/>
                  <a:tab pos="3591894" algn="l"/>
                  <a:tab pos="4190895" algn="l"/>
                  <a:tab pos="4789898" algn="l"/>
                  <a:tab pos="5388899" algn="l"/>
                  <a:tab pos="5987901" algn="l"/>
                  <a:tab pos="6586902" algn="l"/>
                  <a:tab pos="7185904" algn="l"/>
                  <a:tab pos="7784905" algn="l"/>
                  <a:tab pos="8383908" algn="l"/>
                  <a:tab pos="8982909" algn="l"/>
                  <a:tab pos="9581911" algn="l"/>
                  <a:tab pos="10180912" algn="l"/>
                  <a:tab pos="10779914" algn="l"/>
                  <a:tab pos="11378916" algn="l"/>
                  <a:tab pos="11977918" algn="l"/>
                </a:tabLst>
              </a:pPr>
              <a:t>20</a:t>
            </a:fld>
            <a:endParaRPr lang="pt-BR" sz="1867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8277" y="214291"/>
            <a:ext cx="12163723" cy="72154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667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3" y="1340768"/>
            <a:ext cx="6686315" cy="489654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6948058" y="822960"/>
            <a:ext cx="52403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 Narrow" pitchFamily="34" charset="0"/>
              </a:rPr>
              <a:t>Veículo Autônomo:</a:t>
            </a:r>
          </a:p>
          <a:p>
            <a:r>
              <a:rPr lang="pt-BR" sz="32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3200" dirty="0">
              <a:latin typeface="Arial Narrow" pitchFamily="34" charset="0"/>
            </a:endParaRPr>
          </a:p>
          <a:p>
            <a:r>
              <a:rPr lang="pt-BR" sz="3200" dirty="0">
                <a:latin typeface="Arial Narrow" pitchFamily="34" charset="0"/>
              </a:rPr>
              <a:t>Fotos de pessoas,</a:t>
            </a:r>
          </a:p>
          <a:p>
            <a:r>
              <a:rPr lang="pt-BR" sz="3200" dirty="0">
                <a:latin typeface="Arial Narrow" pitchFamily="34" charset="0"/>
              </a:rPr>
              <a:t>Semáforos, Placas de Trânsito, etc.</a:t>
            </a:r>
            <a:endParaRPr lang="en-US" sz="2400" dirty="0"/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843" y="3466114"/>
            <a:ext cx="5400157" cy="27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87029" y="1071545"/>
            <a:ext cx="1809763" cy="135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2990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8277" y="6412393"/>
            <a:ext cx="2540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120000" tIns="62400" rIns="120000" bIns="62400" anchor="b"/>
          <a:lstStyle/>
          <a:p>
            <a:pPr>
              <a:buClr>
                <a:srgbClr val="404176"/>
              </a:buClr>
              <a:tabLst>
                <a:tab pos="0" algn="l"/>
                <a:tab pos="596885" algn="l"/>
                <a:tab pos="1195887" algn="l"/>
                <a:tab pos="1794888" algn="l"/>
                <a:tab pos="2393891" algn="l"/>
                <a:tab pos="2992892" algn="l"/>
                <a:tab pos="3591894" algn="l"/>
                <a:tab pos="4190895" algn="l"/>
                <a:tab pos="4789898" algn="l"/>
                <a:tab pos="5388899" algn="l"/>
                <a:tab pos="5987901" algn="l"/>
                <a:tab pos="6586902" algn="l"/>
                <a:tab pos="7185904" algn="l"/>
                <a:tab pos="7784905" algn="l"/>
                <a:tab pos="8383908" algn="l"/>
                <a:tab pos="8982909" algn="l"/>
                <a:tab pos="9581911" algn="l"/>
                <a:tab pos="10180912" algn="l"/>
                <a:tab pos="10779914" algn="l"/>
                <a:tab pos="11378916" algn="l"/>
                <a:tab pos="11977918" algn="l"/>
              </a:tabLst>
            </a:pPr>
            <a:fld id="{F566B28C-5A49-4C22-9F61-B0E986B0616F}" type="slidenum">
              <a:rPr lang="pt-BR" sz="1867">
                <a:latin typeface="Arial Narrow" pitchFamily="34" charset="0"/>
              </a:rPr>
              <a:pPr>
                <a:buClr>
                  <a:srgbClr val="404176"/>
                </a:buClr>
                <a:tabLst>
                  <a:tab pos="0" algn="l"/>
                  <a:tab pos="596885" algn="l"/>
                  <a:tab pos="1195887" algn="l"/>
                  <a:tab pos="1794888" algn="l"/>
                  <a:tab pos="2393891" algn="l"/>
                  <a:tab pos="2992892" algn="l"/>
                  <a:tab pos="3591894" algn="l"/>
                  <a:tab pos="4190895" algn="l"/>
                  <a:tab pos="4789898" algn="l"/>
                  <a:tab pos="5388899" algn="l"/>
                  <a:tab pos="5987901" algn="l"/>
                  <a:tab pos="6586902" algn="l"/>
                  <a:tab pos="7185904" algn="l"/>
                  <a:tab pos="7784905" algn="l"/>
                  <a:tab pos="8383908" algn="l"/>
                  <a:tab pos="8982909" algn="l"/>
                  <a:tab pos="9581911" algn="l"/>
                  <a:tab pos="10180912" algn="l"/>
                  <a:tab pos="10779914" algn="l"/>
                  <a:tab pos="11378916" algn="l"/>
                  <a:tab pos="11977918" algn="l"/>
                </a:tabLst>
              </a:pPr>
              <a:t>21</a:t>
            </a:fld>
            <a:endParaRPr lang="pt-BR" sz="1867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67857" y="1041385"/>
            <a:ext cx="11144249" cy="52621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4533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4533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667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90" y="-19472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3405"/>
            <a:ext cx="6994832" cy="393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722" y="3537"/>
            <a:ext cx="1504167" cy="162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9629800" y="6459984"/>
            <a:ext cx="2540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120000" tIns="62400" rIns="120000" bIns="62400" anchor="b"/>
          <a:lstStyle/>
          <a:p>
            <a:pPr algn="r">
              <a:buClr>
                <a:srgbClr val="404176"/>
              </a:buClr>
              <a:tabLst>
                <a:tab pos="0" algn="l"/>
                <a:tab pos="596885" algn="l"/>
                <a:tab pos="1195887" algn="l"/>
                <a:tab pos="1794888" algn="l"/>
                <a:tab pos="2393891" algn="l"/>
                <a:tab pos="2992892" algn="l"/>
                <a:tab pos="3591894" algn="l"/>
                <a:tab pos="4190895" algn="l"/>
                <a:tab pos="4789898" algn="l"/>
                <a:tab pos="5388899" algn="l"/>
                <a:tab pos="5987901" algn="l"/>
                <a:tab pos="6586902" algn="l"/>
                <a:tab pos="7185904" algn="l"/>
                <a:tab pos="7784905" algn="l"/>
                <a:tab pos="8383908" algn="l"/>
                <a:tab pos="8982909" algn="l"/>
                <a:tab pos="9581911" algn="l"/>
                <a:tab pos="10180912" algn="l"/>
                <a:tab pos="10779914" algn="l"/>
                <a:tab pos="11378916" algn="l"/>
                <a:tab pos="11977918" algn="l"/>
              </a:tabLst>
            </a:pPr>
            <a:fld id="{F566B28C-5A49-4C22-9F61-B0E986B0616F}" type="slidenum">
              <a:rPr lang="pt-BR" sz="1867">
                <a:latin typeface="Arial Narrow" pitchFamily="34" charset="0"/>
              </a:rPr>
              <a:pPr algn="r">
                <a:buClr>
                  <a:srgbClr val="404176"/>
                </a:buClr>
                <a:tabLst>
                  <a:tab pos="0" algn="l"/>
                  <a:tab pos="596885" algn="l"/>
                  <a:tab pos="1195887" algn="l"/>
                  <a:tab pos="1794888" algn="l"/>
                  <a:tab pos="2393891" algn="l"/>
                  <a:tab pos="2992892" algn="l"/>
                  <a:tab pos="3591894" algn="l"/>
                  <a:tab pos="4190895" algn="l"/>
                  <a:tab pos="4789898" algn="l"/>
                  <a:tab pos="5388899" algn="l"/>
                  <a:tab pos="5987901" algn="l"/>
                  <a:tab pos="6586902" algn="l"/>
                  <a:tab pos="7185904" algn="l"/>
                  <a:tab pos="7784905" algn="l"/>
                  <a:tab pos="8383908" algn="l"/>
                  <a:tab pos="8982909" algn="l"/>
                  <a:tab pos="9581911" algn="l"/>
                  <a:tab pos="10180912" algn="l"/>
                  <a:tab pos="10779914" algn="l"/>
                  <a:tab pos="11378916" algn="l"/>
                  <a:tab pos="11977918" algn="l"/>
                </a:tabLst>
              </a:pPr>
              <a:t>22</a:t>
            </a:fld>
            <a:endParaRPr lang="pt-BR" sz="1867" dirty="0"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10032439" y="0"/>
            <a:ext cx="2155956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7" y="1513070"/>
            <a:ext cx="6473395" cy="273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6" y="4308698"/>
            <a:ext cx="5964285" cy="2516183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42853"/>
            <a:ext cx="12192000" cy="79297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4267" dirty="0">
              <a:latin typeface="Arial" charset="0"/>
            </a:endParaRPr>
          </a:p>
          <a:p>
            <a:endParaRPr lang="en-US" sz="3733" dirty="0">
              <a:latin typeface="Arial" charset="0"/>
            </a:endParaRPr>
          </a:p>
          <a:p>
            <a:r>
              <a:rPr lang="en-US" sz="3733" dirty="0" err="1">
                <a:latin typeface="Arial" charset="0"/>
              </a:rPr>
              <a:t>Smartphones</a:t>
            </a:r>
            <a:endParaRPr lang="en-US" sz="3733" dirty="0">
              <a:latin typeface="Arial" charset="0"/>
            </a:endParaRPr>
          </a:p>
          <a:p>
            <a:r>
              <a:rPr lang="en-US" sz="3733" dirty="0">
                <a:latin typeface="Arial" charset="0"/>
              </a:rPr>
              <a:t>Face </a:t>
            </a:r>
          </a:p>
          <a:p>
            <a:r>
              <a:rPr lang="en-US" sz="3733" dirty="0">
                <a:latin typeface="Arial" charset="0"/>
              </a:rPr>
              <a:t>Unlock</a:t>
            </a:r>
          </a:p>
          <a:p>
            <a:r>
              <a:rPr lang="en-US" sz="3733" b="1" i="1" dirty="0">
                <a:latin typeface="Arial" charset="0"/>
              </a:rPr>
              <a:t>Fail</a:t>
            </a:r>
            <a:br>
              <a:rPr lang="en-US" sz="4800" i="1" dirty="0">
                <a:latin typeface="Arial" charset="0"/>
              </a:rPr>
            </a:br>
            <a:endParaRPr lang="en-US" sz="4800" i="1" dirty="0">
              <a:latin typeface="Arial" charset="0"/>
            </a:endParaRPr>
          </a:p>
          <a:p>
            <a:endParaRPr lang="en-US" sz="2667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6131288" y="6350029"/>
            <a:ext cx="584403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288" y="4279448"/>
            <a:ext cx="5995187" cy="161542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6131289" y="5953172"/>
            <a:ext cx="572496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869" y="1500175"/>
            <a:ext cx="1962891" cy="2698973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6477005" y="861839"/>
            <a:ext cx="2832079" cy="1008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31371" y="2232470"/>
            <a:ext cx="933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83" indent="-685783"/>
            <a:br>
              <a:rPr lang="pt-BR" sz="2400" dirty="0"/>
            </a:br>
            <a:endParaRPr lang="pt-BR" sz="2400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76600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431371" y="2130870"/>
            <a:ext cx="9697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4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24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889" y="3192433"/>
            <a:ext cx="5180361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5" y="3187222"/>
            <a:ext cx="5016497" cy="275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1142965" y="5978514"/>
            <a:ext cx="4381531" cy="35719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 Narrow" pitchFamily="34" charset="0"/>
              </a:rPr>
              <a:t>Visual </a:t>
            </a:r>
            <a:r>
              <a:rPr lang="pt-BR" sz="2400" dirty="0" err="1">
                <a:latin typeface="Arial Narrow" pitchFamily="34" charset="0"/>
              </a:rPr>
              <a:t>attention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6858005" y="5978514"/>
            <a:ext cx="4381531" cy="35719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 Narrow" pitchFamily="34" charset="0"/>
              </a:rPr>
              <a:t>2D </a:t>
            </a:r>
            <a:r>
              <a:rPr lang="pt-BR" sz="2400" dirty="0" err="1">
                <a:latin typeface="Arial Narrow" pitchFamily="34" charset="0"/>
              </a:rPr>
              <a:t>recognition</a:t>
            </a:r>
            <a:r>
              <a:rPr lang="pt-BR" sz="2400" dirty="0">
                <a:latin typeface="Arial Narrow" pitchFamily="34" charset="0"/>
              </a:rPr>
              <a:t> – Artificial </a:t>
            </a:r>
            <a:r>
              <a:rPr lang="pt-BR" sz="2400" dirty="0" err="1">
                <a:latin typeface="Arial Narrow" pitchFamily="34" charset="0"/>
              </a:rPr>
              <a:t>Intelligence</a:t>
            </a:r>
            <a:endParaRPr lang="pt-BR" sz="2400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24981" y="1178841"/>
            <a:ext cx="2667019" cy="197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9747" y="2906681"/>
            <a:ext cx="3905277" cy="6429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6477005" y="861839"/>
            <a:ext cx="2832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sz="24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973824" y="1013673"/>
            <a:ext cx="742955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 err="1"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4267" b="1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31371" y="2232470"/>
            <a:ext cx="933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83" indent="-685783"/>
            <a:br>
              <a:rPr lang="pt-BR" sz="2400" dirty="0"/>
            </a:b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973824" y="1013673"/>
            <a:ext cx="742955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 err="1"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4267" b="1" dirty="0"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76600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3469" y="2214555"/>
            <a:ext cx="1979233" cy="571504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7715" y="3214685"/>
            <a:ext cx="3619525" cy="16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85795" y="2428869"/>
            <a:ext cx="1524011" cy="802771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714469" y="2714620"/>
            <a:ext cx="857256" cy="285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81752" y="2714621"/>
            <a:ext cx="904643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4667240" y="4000506"/>
            <a:ext cx="1905013" cy="35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008659" y="3286124"/>
            <a:ext cx="2183343" cy="140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1238216" y="4782933"/>
            <a:ext cx="34290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 Narrow" pitchFamily="34" charset="0"/>
            </a:endParaRPr>
          </a:p>
          <a:p>
            <a:pPr algn="ctr"/>
            <a:r>
              <a:rPr lang="en-US" sz="2400" b="1" dirty="0">
                <a:latin typeface="Arial Narrow" pitchFamily="34" charset="0"/>
              </a:rPr>
              <a:t>2D and 3D </a:t>
            </a:r>
            <a:r>
              <a:rPr lang="en-US" sz="2400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sz="2400" dirty="0">
                <a:latin typeface="Arial Narrow" pitchFamily="34" charset="0"/>
              </a:rPr>
              <a:t>(notion of depth and colors / textures)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34259" y="3000373"/>
            <a:ext cx="2952771" cy="178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7048507" y="5000637"/>
            <a:ext cx="42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arrow" pitchFamily="34" charset="0"/>
              </a:rPr>
              <a:t>Extraction of </a:t>
            </a:r>
            <a:r>
              <a:rPr lang="en-US" sz="2400" b="1" dirty="0">
                <a:latin typeface="Arial Narrow" pitchFamily="34" charset="0"/>
              </a:rPr>
              <a:t>3D + ANN </a:t>
            </a:r>
            <a:r>
              <a:rPr lang="en-US" sz="2400" dirty="0">
                <a:latin typeface="Arial Narrow" pitchFamily="34" charset="0"/>
              </a:rPr>
              <a:t>features</a:t>
            </a:r>
            <a:endParaRPr lang="pt-BR" sz="2400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4952992" y="3286126"/>
            <a:ext cx="152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10191779" y="2639794"/>
            <a:ext cx="1809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 Narrow" pitchFamily="34" charset="0"/>
              </a:rPr>
              <a:t>2 classes </a:t>
            </a:r>
            <a:r>
              <a:rPr lang="pt-BR" sz="2400" dirty="0" err="1">
                <a:latin typeface="Arial Narrow" pitchFamily="34" charset="0"/>
              </a:rPr>
              <a:t>of</a:t>
            </a:r>
            <a:r>
              <a:rPr lang="pt-BR" sz="2400" dirty="0">
                <a:latin typeface="Arial Narrow" pitchFamily="34" charset="0"/>
              </a:rPr>
              <a:t> </a:t>
            </a:r>
            <a:r>
              <a:rPr lang="pt-BR" sz="2400" dirty="0" err="1">
                <a:latin typeface="Arial Narrow" pitchFamily="34" charset="0"/>
              </a:rPr>
              <a:t>objects</a:t>
            </a:r>
            <a:endParaRPr lang="pt-BR" sz="2400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714733" y="2000241"/>
            <a:ext cx="1809763" cy="1074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3333731" y="2214556"/>
            <a:ext cx="10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5313030" y="214311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571461" y="3214686"/>
            <a:ext cx="1631960" cy="223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828800" y="1844825"/>
            <a:ext cx="5712680" cy="6236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31371" y="2232470"/>
            <a:ext cx="933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83" indent="-685783"/>
            <a:br>
              <a:rPr lang="pt-BR" sz="2400" dirty="0"/>
            </a:br>
            <a:endParaRPr lang="pt-BR" sz="2400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76600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7810512" y="1214423"/>
            <a:ext cx="2095515" cy="15716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7381" y="2585016"/>
            <a:ext cx="3572656" cy="235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1142965" y="5357827"/>
            <a:ext cx="2667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sz="2400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0348" y="2833804"/>
            <a:ext cx="4599929" cy="2095395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15527" y="3214686"/>
            <a:ext cx="2159015" cy="121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6096000" y="5072075"/>
            <a:ext cx="2286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sz="2400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05763" y="1357299"/>
            <a:ext cx="1778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9769727" y="4824747"/>
            <a:ext cx="2000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Narrow" pitchFamily="34" charset="0"/>
              </a:rPr>
              <a:t>Traffic sign detected and recognized</a:t>
            </a:r>
            <a:endParaRPr lang="en-US" sz="2400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4931877"/>
            <a:ext cx="4952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Narrow" pitchFamily="34" charset="0"/>
              </a:rPr>
              <a:t>Detection representation in </a:t>
            </a:r>
            <a:r>
              <a:rPr lang="en-US" sz="2400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7239008" y="2786059"/>
            <a:ext cx="571504" cy="285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828800" y="1844826"/>
            <a:ext cx="6379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Apply Deep Learning to classify the bounding boxes that represent the vertical traffic signals</a:t>
            </a:r>
            <a:endParaRPr lang="pt-BR" sz="2400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952464" y="967448"/>
            <a:ext cx="742955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 err="1"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4267" b="1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6408825"/>
            <a:ext cx="4901200" cy="3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85900" y="6286525"/>
            <a:ext cx="4742000" cy="3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2450433" y="6764026"/>
            <a:ext cx="12252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2" name="Shape 172"/>
          <p:cNvSpPr/>
          <p:nvPr/>
        </p:nvSpPr>
        <p:spPr>
          <a:xfrm>
            <a:off x="3676028" y="6764026"/>
            <a:ext cx="12252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" name="Shape 173"/>
          <p:cNvSpPr/>
          <p:nvPr/>
        </p:nvSpPr>
        <p:spPr>
          <a:xfrm>
            <a:off x="0" y="6764026"/>
            <a:ext cx="12252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" name="Shape 174"/>
          <p:cNvSpPr/>
          <p:nvPr/>
        </p:nvSpPr>
        <p:spPr>
          <a:xfrm>
            <a:off x="1225259" y="6764026"/>
            <a:ext cx="12252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99" y="1381473"/>
            <a:ext cx="4594879" cy="235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9" y="3828027"/>
            <a:ext cx="6151200" cy="26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003" y="930718"/>
            <a:ext cx="6143437" cy="280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8023" y="3901753"/>
            <a:ext cx="5256612" cy="25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5060247" y="3244336"/>
            <a:ext cx="255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 </a:t>
            </a:r>
            <a:endParaRPr lang="pt-BR" sz="2400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1" y="0"/>
            <a:ext cx="11334799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549433" y="3130933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>
              <a:spcBef>
                <a:spcPts val="1333"/>
              </a:spcBef>
              <a:buClr>
                <a:srgbClr val="000000"/>
              </a:buClr>
              <a:buSzPts val="1600"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16561" y="1756000"/>
            <a:ext cx="9899673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7333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7333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7333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7333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7333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7333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27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967" y="3334133"/>
            <a:ext cx="3477600" cy="34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971800"/>
            <a:ext cx="12192001" cy="38862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5333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500175"/>
            <a:ext cx="10972800" cy="462598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3200" dirty="0">
                <a:latin typeface="Arial Narrow" pitchFamily="34" charset="0"/>
              </a:rPr>
              <a:t>As três leis de </a:t>
            </a:r>
            <a:r>
              <a:rPr lang="pt-BR" sz="3200" b="1" dirty="0">
                <a:latin typeface="Arial Narrow" pitchFamily="34" charset="0"/>
              </a:rPr>
              <a:t>Asimov</a:t>
            </a:r>
            <a:r>
              <a:rPr lang="pt-BR" sz="3200" dirty="0"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67729" y="214290"/>
            <a:ext cx="3524273" cy="2643207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49" y="571481"/>
            <a:ext cx="2857520" cy="21431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6286520"/>
            <a:ext cx="12192000" cy="5714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0826"/>
            <a:ext cx="8286765" cy="51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69" y="1285861"/>
            <a:ext cx="2762268" cy="2071703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8382016" y="3500439"/>
            <a:ext cx="3524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11917680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14949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667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bg1"/>
                </a:solidFill>
              </a:rPr>
              <a:pPr/>
              <a:t>3</a:t>
            </a:fld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571725" y="5643578"/>
            <a:ext cx="7239051" cy="6429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933" b="1" dirty="0">
                <a:latin typeface="Arial Narrow" pitchFamily="34" charset="0"/>
              </a:rPr>
              <a:t>COLAB</a:t>
            </a:r>
            <a:r>
              <a:rPr lang="pt-BR" sz="2933" dirty="0">
                <a:latin typeface="Arial Narrow" pitchFamily="34" charset="0"/>
              </a:rPr>
              <a:t>: Ferramenta online de </a:t>
            </a:r>
            <a:r>
              <a:rPr lang="pt-BR" sz="2933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2199"/>
            <a:ext cx="12192000" cy="40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66480" y="642291"/>
            <a:ext cx="2387600" cy="895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5683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43339" y="1124744"/>
            <a:ext cx="7968885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9" name="Retângulo 8"/>
          <p:cNvSpPr/>
          <p:nvPr/>
        </p:nvSpPr>
        <p:spPr>
          <a:xfrm>
            <a:off x="0" y="6286520"/>
            <a:ext cx="12192000" cy="5714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622177"/>
            <a:ext cx="10972800" cy="4525963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8271" y="2437418"/>
            <a:ext cx="2762268" cy="2071703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8477267" y="4509120"/>
            <a:ext cx="3524275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933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85729"/>
            <a:ext cx="1047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65" y="2368781"/>
            <a:ext cx="8485932" cy="391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35360" y="1124744"/>
            <a:ext cx="8256917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933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97" y="285728"/>
            <a:ext cx="4451648" cy="22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48243" y="1770451"/>
            <a:ext cx="4133549" cy="1442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6712" y="1500173"/>
            <a:ext cx="10610888" cy="1357323"/>
          </a:xfrm>
        </p:spPr>
        <p:txBody>
          <a:bodyPr>
            <a:normAutofit/>
          </a:bodyPr>
          <a:lstStyle/>
          <a:p>
            <a:endParaRPr lang="pt-BR" sz="4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5715017"/>
            <a:ext cx="8534400" cy="142876"/>
          </a:xfrm>
        </p:spPr>
        <p:txBody>
          <a:bodyPr>
            <a:normAutofit fontScale="25000" lnSpcReduction="20000"/>
          </a:bodyPr>
          <a:lstStyle/>
          <a:p>
            <a:r>
              <a:rPr lang="pt-BR" sz="2933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872799" y="1787803"/>
            <a:ext cx="81915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Arial Narrow" pitchFamily="34" charset="0"/>
              </a:rPr>
              <a:t>Detecção de placas e semáforos de trânsito </a:t>
            </a:r>
            <a:endParaRPr lang="pt-BR" sz="3200" dirty="0">
              <a:latin typeface="Arial Narrow" pitchFamily="34" charset="0"/>
            </a:endParaRPr>
          </a:p>
          <a:p>
            <a:endParaRPr lang="pt-BR" sz="3200" dirty="0">
              <a:latin typeface="Arial Narrow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85947" y="914528"/>
            <a:ext cx="7715304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5738"/>
            <a:ext cx="12192000" cy="444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14949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267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667" b="1" dirty="0" err="1">
                <a:latin typeface="Arial Narrow" pitchFamily="34" charset="0"/>
              </a:rPr>
              <a:t>Transfer</a:t>
            </a:r>
            <a:r>
              <a:rPr lang="pt-BR" sz="2667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667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bg1"/>
                </a:solidFill>
              </a:rPr>
              <a:pPr/>
              <a:t>5</a:t>
            </a:fld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571725" y="5877273"/>
            <a:ext cx="6858048" cy="6429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Arial Narrow" pitchFamily="34" charset="0"/>
              </a:rPr>
              <a:t>Figura</a:t>
            </a:r>
            <a:r>
              <a:rPr lang="en-US" sz="2400" b="1" dirty="0">
                <a:latin typeface="Arial Narrow" pitchFamily="34" charset="0"/>
              </a:rPr>
              <a:t> 2</a:t>
            </a:r>
            <a:r>
              <a:rPr lang="pt-BR" sz="2400" b="1" dirty="0">
                <a:latin typeface="Arial Narrow" pitchFamily="34" charset="0"/>
              </a:rPr>
              <a:t>: </a:t>
            </a:r>
            <a:r>
              <a:rPr lang="pt-BR" sz="2400" dirty="0" err="1">
                <a:latin typeface="Arial Narrow" pitchFamily="34" charset="0"/>
              </a:rPr>
              <a:t>Transfer</a:t>
            </a:r>
            <a:r>
              <a:rPr lang="pt-BR" sz="2400" dirty="0">
                <a:latin typeface="Arial Narrow" pitchFamily="34" charset="0"/>
              </a:rPr>
              <a:t> Learning</a:t>
            </a:r>
            <a:endParaRPr lang="pt-BR" sz="2400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3792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575" y="1"/>
            <a:ext cx="3160613" cy="196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50086" y="586498"/>
            <a:ext cx="2110277" cy="140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6768075" y="2204865"/>
            <a:ext cx="542392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33" b="1" dirty="0">
                <a:latin typeface="Arial Narrow" pitchFamily="34" charset="0"/>
              </a:rPr>
              <a:t>YOLO - </a:t>
            </a:r>
            <a:r>
              <a:rPr lang="pt-BR" sz="3733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3733" b="1" dirty="0">
                <a:latin typeface="Arial Narrow" pitchFamily="34" charset="0"/>
              </a:rPr>
              <a:t> + </a:t>
            </a:r>
            <a:r>
              <a:rPr lang="pt-BR" sz="3733" b="1" dirty="0" err="1">
                <a:latin typeface="Arial Narrow" pitchFamily="34" charset="0"/>
              </a:rPr>
              <a:t>Inception</a:t>
            </a:r>
            <a:r>
              <a:rPr lang="pt-BR" sz="3733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4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" y="1438276"/>
            <a:ext cx="1174750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459" y="214291"/>
            <a:ext cx="11391941" cy="1000132"/>
          </a:xfrm>
        </p:spPr>
        <p:txBody>
          <a:bodyPr>
            <a:normAutofit/>
          </a:bodyPr>
          <a:lstStyle/>
          <a:p>
            <a:pPr algn="l"/>
            <a:r>
              <a:rPr lang="pt-BR" sz="4267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tx1"/>
                </a:solidFill>
              </a:rPr>
              <a:pPr/>
              <a:t>6</a:t>
            </a:fld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0960" y="1000109"/>
            <a:ext cx="7048549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933" dirty="0">
                <a:latin typeface="Arial Narrow" pitchFamily="34" charset="0"/>
              </a:rPr>
              <a:t>   Diagrama de blocos do sistema</a:t>
            </a:r>
            <a:endParaRPr lang="pt-BR" sz="2933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6667504" y="5715017"/>
            <a:ext cx="4381531" cy="35719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Arial Narrow" pitchFamily="34" charset="0"/>
              </a:rPr>
              <a:t>Figura 3</a:t>
            </a:r>
            <a:r>
              <a:rPr lang="pt-BR" sz="2400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1" y="0"/>
            <a:ext cx="11064241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48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52464" y="2214555"/>
            <a:ext cx="933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2400" dirty="0"/>
            </a:b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29242" y="930547"/>
            <a:ext cx="10689893" cy="148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4533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4533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89" y="1748213"/>
            <a:ext cx="6192011" cy="49338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3" y="2786736"/>
            <a:ext cx="4514128" cy="38072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771747" y="2087794"/>
            <a:ext cx="448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Planejamento de rotas - GPS</a:t>
            </a:r>
          </a:p>
        </p:txBody>
      </p:sp>
      <p:sp>
        <p:nvSpPr>
          <p:cNvPr id="9" name="Google Shape;58;p2">
            <a:extLst>
              <a:ext uri="{FF2B5EF4-FFF2-40B4-BE49-F238E27FC236}">
                <a16:creationId xmlns:a16="http://schemas.microsoft.com/office/drawing/2014/main" id="{9113F1FF-C22C-3705-7ACA-9E59F0C95FFE}"/>
              </a:ext>
            </a:extLst>
          </p:cNvPr>
          <p:cNvSpPr txBox="1"/>
          <p:nvPr/>
        </p:nvSpPr>
        <p:spPr>
          <a:xfrm>
            <a:off x="1" y="0"/>
            <a:ext cx="11064241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48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3" y="2052646"/>
            <a:ext cx="59182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286412"/>
            <a:ext cx="12192000" cy="16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10032439" y="0"/>
            <a:ext cx="2155956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8277" y="6412393"/>
            <a:ext cx="2540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120000" tIns="62400" rIns="120000" bIns="62400" anchor="b"/>
          <a:lstStyle/>
          <a:p>
            <a:pPr>
              <a:buClr>
                <a:srgbClr val="404176"/>
              </a:buClr>
              <a:tabLst>
                <a:tab pos="0" algn="l"/>
                <a:tab pos="596885" algn="l"/>
                <a:tab pos="1195887" algn="l"/>
                <a:tab pos="1794888" algn="l"/>
                <a:tab pos="2393891" algn="l"/>
                <a:tab pos="2992892" algn="l"/>
                <a:tab pos="3591894" algn="l"/>
                <a:tab pos="4190895" algn="l"/>
                <a:tab pos="4789898" algn="l"/>
                <a:tab pos="5388899" algn="l"/>
                <a:tab pos="5987901" algn="l"/>
                <a:tab pos="6586902" algn="l"/>
                <a:tab pos="7185904" algn="l"/>
                <a:tab pos="7784905" algn="l"/>
                <a:tab pos="8383908" algn="l"/>
                <a:tab pos="8982909" algn="l"/>
                <a:tab pos="9581911" algn="l"/>
                <a:tab pos="10180912" algn="l"/>
                <a:tab pos="10779914" algn="l"/>
                <a:tab pos="11378916" algn="l"/>
                <a:tab pos="11977918" algn="l"/>
              </a:tabLst>
            </a:pPr>
            <a:endParaRPr lang="pt-BR" sz="1867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" y="2"/>
            <a:ext cx="11144249" cy="883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4800" i="1" dirty="0">
                <a:latin typeface="Arial" charset="0"/>
              </a:rPr>
            </a:br>
            <a:endParaRPr lang="en-US" sz="4800" i="1" dirty="0">
              <a:latin typeface="Arial" charset="0"/>
            </a:endParaRPr>
          </a:p>
          <a:p>
            <a:endParaRPr lang="en-US" sz="2667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80960" y="1000109"/>
            <a:ext cx="11525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24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sz="2400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2400" b="1">
                <a:solidFill>
                  <a:schemeClr val="bg1"/>
                </a:solidFill>
              </a:rPr>
              <a:pPr/>
              <a:t>8</a:t>
            </a:fld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253" y="2071679"/>
            <a:ext cx="5926665" cy="2500312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1047715" y="4572009"/>
            <a:ext cx="4095779" cy="35719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6858005" y="4572009"/>
            <a:ext cx="4667283" cy="4286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7905763" y="214291"/>
            <a:ext cx="4095779" cy="11342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7651337" y="-302074"/>
            <a:ext cx="651731" cy="39529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48245" y="5143512"/>
            <a:ext cx="2385329" cy="1714488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3631388" y="4393414"/>
            <a:ext cx="785819" cy="185738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7953395" y="4476765"/>
            <a:ext cx="714380" cy="17621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76739" y="4107662"/>
            <a:ext cx="2571768" cy="289323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48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13" y="2071678"/>
            <a:ext cx="10420387" cy="2071703"/>
          </a:xfrm>
        </p:spPr>
        <p:txBody>
          <a:bodyPr>
            <a:normAutofit/>
          </a:bodyPr>
          <a:lstStyle/>
          <a:p>
            <a:r>
              <a:rPr lang="pt-BR" sz="3733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214818"/>
            <a:ext cx="8534400" cy="142398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71462" y="2428869"/>
            <a:ext cx="790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52464" y="2214555"/>
            <a:ext cx="933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2400" dirty="0"/>
            </a:b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53751" y="832947"/>
            <a:ext cx="10689893" cy="148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33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4533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32" y="1712370"/>
            <a:ext cx="4428369" cy="24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08" y="1718790"/>
            <a:ext cx="4428369" cy="249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95" y="4310993"/>
            <a:ext cx="6048672" cy="2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8;p2">
            <a:extLst>
              <a:ext uri="{FF2B5EF4-FFF2-40B4-BE49-F238E27FC236}">
                <a16:creationId xmlns:a16="http://schemas.microsoft.com/office/drawing/2014/main" id="{ADA5F0A3-018E-C6F8-4DA6-66E535BA9783}"/>
              </a:ext>
            </a:extLst>
          </p:cNvPr>
          <p:cNvSpPr txBox="1"/>
          <p:nvPr/>
        </p:nvSpPr>
        <p:spPr>
          <a:xfrm>
            <a:off x="369454" y="0"/>
            <a:ext cx="10965345" cy="2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3200"/>
            </a:pPr>
            <a:r>
              <a:rPr lang="pt-BR" sz="48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Planejamento de Rotas</a:t>
            </a:r>
            <a:endParaRPr sz="48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872</Words>
  <Application>Microsoft Office PowerPoint</Application>
  <PresentationFormat>Widescreen</PresentationFormat>
  <Paragraphs>189</Paragraphs>
  <Slides>30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Narrow</vt:lpstr>
      <vt:lpstr>Calibri</vt:lpstr>
      <vt:lpstr>Calibri Light</vt:lpstr>
      <vt:lpstr>Century Gothic</vt:lpstr>
      <vt:lpstr>Wingdings</vt:lpstr>
      <vt:lpstr>Office Theme</vt:lpstr>
      <vt:lpstr> </vt:lpstr>
      <vt:lpstr> </vt:lpstr>
      <vt:lpstr>PowerPoint Presentation</vt:lpstr>
      <vt:lpstr>PowerPoint Presentation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PowerPoint Presentation</vt:lpstr>
      <vt:lpstr> </vt:lpstr>
      <vt:lpstr> </vt:lpstr>
      <vt:lpstr>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PowerPoint Presentation</vt:lpstr>
      <vt:lpstr>PowerPoint Presentation</vt:lpstr>
      <vt:lpstr>Eu, robô  - Asimov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igor da penha natal</dc:creator>
  <cp:lastModifiedBy>igor da penha natal</cp:lastModifiedBy>
  <cp:revision>15</cp:revision>
  <dcterms:created xsi:type="dcterms:W3CDTF">2024-07-25T15:04:10Z</dcterms:created>
  <dcterms:modified xsi:type="dcterms:W3CDTF">2024-07-25T17:54:50Z</dcterms:modified>
</cp:coreProperties>
</file>